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74" r:id="rId2"/>
    <p:sldId id="257" r:id="rId3"/>
    <p:sldId id="282" r:id="rId4"/>
    <p:sldId id="280" r:id="rId5"/>
    <p:sldId id="283" r:id="rId6"/>
    <p:sldId id="286" r:id="rId7"/>
    <p:sldId id="284" r:id="rId8"/>
    <p:sldId id="287" r:id="rId9"/>
    <p:sldId id="275" r:id="rId10"/>
    <p:sldId id="285" r:id="rId11"/>
    <p:sldId id="268" r:id="rId12"/>
    <p:sldId id="277" r:id="rId13"/>
    <p:sldId id="288" r:id="rId14"/>
    <p:sldId id="289" r:id="rId15"/>
    <p:sldId id="278" r:id="rId16"/>
  </p:sldIdLst>
  <p:sldSz cx="12188825" cy="6858000"/>
  <p:notesSz cx="6858000" cy="9144000"/>
  <p:custDataLst>
    <p:tags r:id="rId19"/>
  </p:custDataLst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12" pos="383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A1F57"/>
    <a:srgbClr val="F9E7E3"/>
    <a:srgbClr val="4D0524"/>
    <a:srgbClr val="A4ACB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howGuides="1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7" d="100"/>
          <a:sy n="87" d="100"/>
        </p:scale>
        <p:origin x="3012" y="10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31F9DBB-FBF6-4D34-8492-FE71ED83D7A0}" type="datetime1">
              <a:rPr lang="ru-RU" smtClean="0"/>
              <a:pPr rtl="0"/>
              <a:t>10.10.2021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3386A95-D0A4-44B9-98DA-3665758D8262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69847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8238AF8-9BBF-48D1-A5FA-6D79D55F1AFE}" type="datetime1">
              <a:rPr lang="ru-RU" noProof="0" smtClean="0"/>
              <a:pPr rtl="0"/>
              <a:t>10.10.2021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C3821A9-1C31-4760-BDBC-9A0BA471B1B7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3221613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3821A9-1C31-4760-BDBC-9A0BA471B1B7}" type="slidenum">
              <a:rPr lang="ru-RU" noProof="0" smtClean="0"/>
              <a:pPr rtl="0"/>
              <a:t>1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088006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dirty="0"/>
              <a:t>ПРИМЕЧАНИЕ. Чтобы заменить рисунок, просто выделите и удалите его. Затем щелкните значок вставки рисунка, чтобы заменить его собственным изображением.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C3821A9-1C31-4760-BDBC-9A0BA471B1B7}" type="slidenum">
              <a:rPr lang="ru-RU" smtClean="0"/>
              <a:pPr rtl="0"/>
              <a:t>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30022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3821A9-1C31-4760-BDBC-9A0BA471B1B7}" type="slidenum">
              <a:rPr lang="ru-RU" noProof="0" smtClean="0"/>
              <a:pPr rtl="0"/>
              <a:t>4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213803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3821A9-1C31-4760-BDBC-9A0BA471B1B7}" type="slidenum">
              <a:rPr lang="ru-RU" noProof="0" smtClean="0"/>
              <a:pPr rtl="0"/>
              <a:t>9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516129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3821A9-1C31-4760-BDBC-9A0BA471B1B7}" type="slidenum">
              <a:rPr lang="ru-RU" noProof="0" smtClean="0"/>
              <a:pPr rtl="0"/>
              <a:t>11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355294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3821A9-1C31-4760-BDBC-9A0BA471B1B7}" type="slidenum">
              <a:rPr lang="ru-RU" noProof="0" smtClean="0"/>
              <a:pPr rtl="0"/>
              <a:t>12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598305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3821A9-1C31-4760-BDBC-9A0BA471B1B7}" type="slidenum">
              <a:rPr lang="ru-RU" noProof="0" smtClean="0"/>
              <a:pPr rtl="0"/>
              <a:t>15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055037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2" y="1643064"/>
            <a:ext cx="9144002" cy="2928936"/>
          </a:xfrm>
        </p:spPr>
        <p:txBody>
          <a:bodyPr rtlCol="0">
            <a:noAutofit/>
          </a:bodyPr>
          <a:lstStyle>
            <a:lvl1pPr algn="ctr" rtl="0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4572000"/>
            <a:ext cx="9144000" cy="1066799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363B9FA-EE34-4CFB-B159-5D5336834B29}" type="datetime1">
              <a:rPr lang="ru-RU" smtClean="0"/>
              <a:pPr rtl="0"/>
              <a:t>10.10.2021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925944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7EE7764-C9DF-473E-83EB-768AA5A2657A}" type="datetime1">
              <a:rPr lang="ru-RU" smtClean="0"/>
              <a:pPr rtl="0"/>
              <a:t>10.10.2021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432500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3212" y="1462088"/>
            <a:ext cx="3124201" cy="1966912"/>
          </a:xfrm>
        </p:spPr>
        <p:txBody>
          <a:bodyPr rtlCol="0" anchor="b">
            <a:normAutofit/>
          </a:bodyPr>
          <a:lstStyle>
            <a:lvl1pPr algn="l" rtl="0">
              <a:defRPr sz="36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3" y="685800"/>
            <a:ext cx="647700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3124201" cy="18288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D797C6-7DFF-481F-A471-F2B9B7254EBC}" type="datetime1">
              <a:rPr lang="ru-RU" smtClean="0"/>
              <a:pPr rtl="0"/>
              <a:t>10.10.2021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063928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gray">
          <a:xfrm>
            <a:off x="7313612" y="0"/>
            <a:ext cx="4191002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74660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3212" y="1643063"/>
            <a:ext cx="3124201" cy="2776537"/>
          </a:xfrm>
        </p:spPr>
        <p:txBody>
          <a:bodyPr rtlCol="0" anchor="b">
            <a:normAutofit/>
          </a:bodyPr>
          <a:lstStyle>
            <a:lvl1pPr algn="l" rtl="0">
              <a:defRPr sz="36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gray">
          <a:xfrm rot="120000">
            <a:off x="654916" y="532501"/>
            <a:ext cx="6103614" cy="571589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algn="ctr" rotWithShape="0">
              <a:schemeClr val="accent1">
                <a:lumMod val="5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 bwMode="gray">
          <a:xfrm>
            <a:off x="745586" y="609600"/>
            <a:ext cx="5914664" cy="5562600"/>
          </a:xfrm>
          <a:solidFill>
            <a:srgbClr val="FFFFFF">
              <a:shade val="85000"/>
            </a:srgbClr>
          </a:solidFill>
          <a:ln w="152400" cap="flat" cmpd="sng">
            <a:solidFill>
              <a:srgbClr val="FFFFFF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5400" h="19050"/>
            <a:contourClr>
              <a:srgbClr val="FFFFFF"/>
            </a:contourClr>
          </a:sp3d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23212" y="4423913"/>
            <a:ext cx="3124201" cy="1748287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D70D8EC-2B11-46BD-81CA-8B4B56499ABD}" type="datetime1">
              <a:rPr lang="ru-RU" smtClean="0"/>
              <a:pPr rtl="0"/>
              <a:t>10.10.2021</a:t>
            </a:fld>
            <a:endParaRPr lang="ru-RU" dirty="0"/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554734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9A4CE2-D029-4587-8791-4EAAC4ED9FE9}" type="datetime1">
              <a:rPr lang="ru-RU" smtClean="0"/>
              <a:pPr rtl="0"/>
              <a:t>10.10.2021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348751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18612" y="685801"/>
            <a:ext cx="1828801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1413" y="685800"/>
            <a:ext cx="7924799" cy="5486400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1C68F54-1097-48C5-8AAF-59F3456CD09B}" type="datetime1">
              <a:rPr lang="ru-RU" smtClean="0"/>
              <a:pPr rtl="0"/>
              <a:t>10.10.2021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132276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с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2" y="4843464"/>
            <a:ext cx="9144002" cy="947736"/>
          </a:xfrm>
        </p:spPr>
        <p:txBody>
          <a:bodyPr rtlCol="0">
            <a:normAutofit/>
          </a:bodyPr>
          <a:lstStyle>
            <a:lvl1pPr algn="ctr" rtl="0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5791200"/>
            <a:ext cx="9144000" cy="457200"/>
          </a:xfrm>
        </p:spPr>
        <p:txBody>
          <a:bodyPr wrap="square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 bwMode="gray">
          <a:xfrm rot="185582">
            <a:off x="1414576" y="762623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1" name="Рисунок 10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>
            <p:ph type="pic" sz="quarter" idx="13"/>
          </p:nvPr>
        </p:nvSpPr>
        <p:spPr bwMode="gray">
          <a:xfrm>
            <a:off x="1634550" y="917753"/>
            <a:ext cx="2592388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indent="0" algn="ctr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 bwMode="gray">
          <a:xfrm rot="120000">
            <a:off x="4600738" y="740343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2" name="Рисунок 10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>
            <p:ph type="pic" sz="quarter" idx="14"/>
          </p:nvPr>
        </p:nvSpPr>
        <p:spPr bwMode="gray">
          <a:xfrm>
            <a:off x="4787507" y="917753"/>
            <a:ext cx="2592388" cy="33147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indent="0" algn="ctr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gray">
          <a:xfrm rot="21480000">
            <a:off x="7775260" y="727477"/>
            <a:ext cx="2947013" cy="3684469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3" name="Рисунок 10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5"/>
          </p:nvPr>
        </p:nvSpPr>
        <p:spPr bwMode="gray">
          <a:xfrm>
            <a:off x="7940463" y="917753"/>
            <a:ext cx="2592388" cy="3314701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  <a:miter lim="800000"/>
          </a:ln>
          <a:effectLst>
            <a:outerShdw blurRad="88900" sx="101000" sy="101000" algn="tl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45720" indent="0" algn="ctr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375D7F-A2C4-460F-8ED7-01465D1CA819}" type="datetime1">
              <a:rPr lang="ru-RU" smtClean="0"/>
              <a:pPr rtl="0"/>
              <a:t>10.10.2021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110031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Альтернативный титульный слайд с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4843464"/>
            <a:ext cx="9144002" cy="947736"/>
          </a:xfrm>
        </p:spPr>
        <p:txBody>
          <a:bodyPr rtlCol="0">
            <a:normAutofit/>
          </a:bodyPr>
          <a:lstStyle>
            <a:lvl1pPr algn="ctr" rtl="0">
              <a:lnSpc>
                <a:spcPct val="80000"/>
              </a:lnSpc>
              <a:defRPr sz="5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5791200"/>
            <a:ext cx="9144000" cy="457200"/>
          </a:xfrm>
        </p:spPr>
        <p:txBody>
          <a:bodyPr wrap="square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11" name="Рисунок 10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>
            <p:ph type="pic" sz="quarter" idx="13"/>
          </p:nvPr>
        </p:nvSpPr>
        <p:spPr>
          <a:xfrm>
            <a:off x="1853090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tIns="45720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2" name="Рисунок 10" descr="Пустой заполнитель, вместо которого можно добавить изображение. Щелкните заполнитель и выберите изображение, которое требуется добавить."/>
          <p:cNvSpPr>
            <a:spLocks noGrp="1"/>
          </p:cNvSpPr>
          <p:nvPr>
            <p:ph type="pic" sz="quarter" idx="14"/>
          </p:nvPr>
        </p:nvSpPr>
        <p:spPr>
          <a:xfrm>
            <a:off x="4722812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0" indent="-228600" algn="ctr">
              <a:buNone/>
              <a:defRPr/>
            </a:lvl1pPr>
          </a:lstStyle>
          <a:p>
            <a:pPr marL="45720" lvl="0" indent="0" algn="ctr"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3" name="Рисунок 10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5"/>
          </p:nvPr>
        </p:nvSpPr>
        <p:spPr>
          <a:xfrm>
            <a:off x="7592534" y="685800"/>
            <a:ext cx="2743200" cy="3913632"/>
          </a:xfrm>
          <a:solidFill>
            <a:schemeClr val="bg1">
              <a:lumMod val="95000"/>
            </a:schemeClr>
          </a:solidFill>
          <a:ln w="1270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txBody>
          <a:bodyPr vert="horz" lIns="91440" tIns="457200" rIns="91440" bIns="45720" rtlCol="0">
            <a:normAutofit/>
          </a:bodyPr>
          <a:lstStyle>
            <a:lvl1pPr marL="0" indent="-228600" algn="ctr">
              <a:buNone/>
              <a:defRPr/>
            </a:lvl1pPr>
          </a:lstStyle>
          <a:p>
            <a:pPr marL="45720" lvl="0" indent="0" algn="ctr"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5C46DC-6BC4-44CF-AF17-1029EE78C500}" type="datetime1">
              <a:rPr lang="ru-RU" smtClean="0"/>
              <a:pPr rtl="0"/>
              <a:t>10.10.2021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426073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72A7B7-A271-4C59-9C4B-71BD3AE34B57}" type="datetime1">
              <a:rPr lang="ru-RU" smtClean="0"/>
              <a:pPr rtl="0"/>
              <a:t>10.10.2021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71888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 bwMode="gray">
          <a:xfrm>
            <a:off x="2159492" y="0"/>
            <a:ext cx="9345120" cy="6858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5612" y="319088"/>
            <a:ext cx="7670802" cy="114300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 bwMode="gray">
          <a:xfrm rot="21379692">
            <a:off x="322262" y="211183"/>
            <a:ext cx="1542449" cy="2051702"/>
          </a:xfrm>
          <a:prstGeom prst="rect">
            <a:avLst/>
          </a:prstGeom>
          <a:solidFill>
            <a:schemeClr val="bg1"/>
          </a:solidFill>
          <a:ln w="190500">
            <a:noFill/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4" name="Рисунок 1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3"/>
          </p:nvPr>
        </p:nvSpPr>
        <p:spPr bwMode="gray">
          <a:xfrm rot="180000">
            <a:off x="357415" y="280969"/>
            <a:ext cx="1446157" cy="1965874"/>
          </a:xfr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  <a:miter lim="800000"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txBody>
          <a:bodyPr tIns="182880" rtlCol="0">
            <a:normAutofit/>
          </a:bodyPr>
          <a:lstStyle>
            <a:lvl1pPr marL="45720" indent="0" algn="ctr">
              <a:buNone/>
              <a:defRPr sz="1600"/>
            </a:lvl1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95612" y="1643063"/>
            <a:ext cx="7670802" cy="4529137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3098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303B1A-2E8C-46C0-B956-C5C997A98AC1}" type="datetime1">
              <a:rPr lang="ru-RU" smtClean="0"/>
              <a:pPr rtl="0"/>
              <a:t>10.10.2021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65952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1643064"/>
            <a:ext cx="9144002" cy="2928936"/>
          </a:xfrm>
        </p:spPr>
        <p:txBody>
          <a:bodyPr rtlCol="0" anchor="b">
            <a:normAutofit/>
          </a:bodyPr>
          <a:lstStyle>
            <a:lvl1pPr algn="ctr" rtl="0">
              <a:lnSpc>
                <a:spcPct val="80000"/>
              </a:lnSpc>
              <a:defRPr sz="56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2413" y="4572000"/>
            <a:ext cx="9144000" cy="1066799"/>
          </a:xfrm>
        </p:spPr>
        <p:txBody>
          <a:bodyPr rtlCol="0"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9C3612-F9EE-4C81-83C0-67272496722B}" type="datetime1">
              <a:rPr lang="ru-RU" smtClean="0"/>
              <a:pPr rtl="0"/>
              <a:t>10.10.2021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323386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412" y="1643063"/>
            <a:ext cx="4480560" cy="452913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5854" y="1643063"/>
            <a:ext cx="4480560" cy="452913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532F378-5FDB-4203-8C6A-EDFD0C180B56}" type="datetime1">
              <a:rPr lang="ru-RU" smtClean="0"/>
              <a:pPr rtl="0"/>
              <a:t>10.10.2021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062670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4" y="1624372"/>
            <a:ext cx="4480560" cy="737828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4" y="2438400"/>
            <a:ext cx="4480560" cy="37337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5854" y="1624372"/>
            <a:ext cx="4480560" cy="737828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5854" y="2438400"/>
            <a:ext cx="4480560" cy="37337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886E6A-6AC2-4845-8762-38446FE3059E}" type="datetime1">
              <a:rPr lang="ru-RU" smtClean="0"/>
              <a:pPr rtl="0"/>
              <a:t>10.10.2021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244322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0CE2BD-2545-4A65-A4E4-6C904D6E9400}" type="datetime1">
              <a:rPr lang="ru-RU" smtClean="0"/>
              <a:pPr rtl="0"/>
              <a:t>10.10.2021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25A965E-3C11-4F28-82DC-E30D63FAC43C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442944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gray">
          <a:xfrm>
            <a:off x="684211" y="0"/>
            <a:ext cx="10820402" cy="6858000"/>
          </a:xfrm>
          <a:prstGeom prst="rect">
            <a:avLst/>
          </a:prstGeom>
          <a:solidFill>
            <a:schemeClr val="bg1"/>
          </a:solidFill>
          <a:ln w="152400">
            <a:noFill/>
            <a:miter lim="800000"/>
          </a:ln>
          <a:effectLst>
            <a:outerShdw blurRad="88900" sx="101000" sy="101000" algn="ctr" rotWithShape="0">
              <a:schemeClr val="accent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8366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1352212" y="0"/>
            <a:ext cx="0" cy="6858000"/>
          </a:xfrm>
          <a:prstGeom prst="line">
            <a:avLst/>
          </a:prstGeom>
          <a:noFill/>
          <a:ln w="19050">
            <a:solidFill>
              <a:schemeClr val="accent3">
                <a:lumMod val="50000"/>
                <a:alpha val="15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31908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522414" y="1643063"/>
            <a:ext cx="9144000" cy="4529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07885" y="6400801"/>
            <a:ext cx="6796327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456612" y="6400801"/>
            <a:ext cx="11676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1F32776F-04BE-43FC-8BAC-C35D989A0425}" type="datetime1">
              <a:rPr lang="ru-RU" noProof="0" smtClean="0"/>
              <a:pPr rtl="0"/>
              <a:t>10.10.2021</a:t>
            </a:fld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752012" y="6400801"/>
            <a:ext cx="9144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25A965E-3C11-4F28-82DC-E30D63FAC43C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64783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50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1125860" y="260648"/>
            <a:ext cx="9324531" cy="1191768"/>
          </a:xfrm>
        </p:spPr>
        <p:txBody>
          <a:bodyPr rtlCol="0">
            <a:no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Государственное бюджетное профессиональное образовательное учреждение Краснодарского края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Приморско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Ахтарский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техникум индустрии и сервиса»</a:t>
            </a:r>
            <a:b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1341884" y="1964060"/>
            <a:ext cx="9349927" cy="817240"/>
          </a:xfrm>
        </p:spPr>
        <p:txBody>
          <a:bodyPr rtlCol="0">
            <a:normAutofit/>
          </a:bodyPr>
          <a:lstStyle/>
          <a:p>
            <a:r>
              <a:rPr lang="ru-RU" sz="2000" dirty="0" smtClean="0"/>
              <a:t>Тема доклада: 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 smtClean="0"/>
              <a:t>Оценка качества хлеба для повседневного потребления в пищу в рамках здорового питания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rtl="0"/>
            <a:endParaRPr lang="ru-RU" sz="1050" dirty="0">
              <a:solidFill>
                <a:schemeClr val="tx2"/>
              </a:solidFill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/>
          <a:srcRect l="26654" r="26654"/>
          <a:stretch>
            <a:fillRect/>
          </a:stretch>
        </p:blipFill>
        <p:spPr>
          <a:xfrm>
            <a:off x="1119591" y="2781034"/>
            <a:ext cx="2743200" cy="391318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590356" y="4549676"/>
            <a:ext cx="6092825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</a:rPr>
              <a:t>Подготовила студентка </a:t>
            </a:r>
            <a:r>
              <a:rPr lang="ru-RU" dirty="0">
                <a:solidFill>
                  <a:schemeClr val="tx2"/>
                </a:solidFill>
              </a:rPr>
              <a:t>1курса </a:t>
            </a:r>
          </a:p>
          <a:p>
            <a:r>
              <a:rPr lang="ru-RU" dirty="0">
                <a:solidFill>
                  <a:schemeClr val="tx2"/>
                </a:solidFill>
              </a:rPr>
              <a:t>по профессии «Повар, кондитер»:</a:t>
            </a:r>
            <a:br>
              <a:rPr lang="ru-RU" dirty="0">
                <a:solidFill>
                  <a:schemeClr val="tx2"/>
                </a:solidFill>
              </a:rPr>
            </a:br>
            <a:r>
              <a:rPr lang="ru-RU" dirty="0">
                <a:solidFill>
                  <a:schemeClr val="tx2"/>
                </a:solidFill>
              </a:rPr>
              <a:t>Королева Полина </a:t>
            </a:r>
            <a:r>
              <a:rPr lang="ru-RU" dirty="0" smtClean="0">
                <a:solidFill>
                  <a:schemeClr val="tx2"/>
                </a:solidFill>
              </a:rPr>
              <a:t>Витальевна</a:t>
            </a:r>
          </a:p>
          <a:p>
            <a:r>
              <a:rPr lang="ru-RU" dirty="0">
                <a:solidFill>
                  <a:schemeClr val="tx2"/>
                </a:solidFill>
              </a:rPr>
              <a:t>Руководитель:</a:t>
            </a:r>
            <a:br>
              <a:rPr lang="ru-RU" dirty="0">
                <a:solidFill>
                  <a:schemeClr val="tx2"/>
                </a:solidFill>
              </a:rPr>
            </a:br>
            <a:r>
              <a:rPr lang="ru-RU" dirty="0">
                <a:solidFill>
                  <a:schemeClr val="tx2"/>
                </a:solidFill>
              </a:rPr>
              <a:t>преподаватель спец. </a:t>
            </a:r>
            <a:r>
              <a:rPr lang="ru-RU">
                <a:solidFill>
                  <a:schemeClr val="tx2"/>
                </a:solidFill>
              </a:rPr>
              <a:t>дисциплин </a:t>
            </a:r>
            <a:endParaRPr lang="ru-RU" smtClean="0">
              <a:solidFill>
                <a:schemeClr val="tx2"/>
              </a:solidFill>
            </a:endParaRPr>
          </a:p>
          <a:p>
            <a:r>
              <a:rPr lang="ru-RU" smtClean="0">
                <a:solidFill>
                  <a:schemeClr val="tx2"/>
                </a:solidFill>
              </a:rPr>
              <a:t>по </a:t>
            </a:r>
            <a:r>
              <a:rPr lang="ru-RU" dirty="0">
                <a:solidFill>
                  <a:schemeClr val="tx2"/>
                </a:solidFill>
              </a:rPr>
              <a:t>профессии «Повар, кондитер»:</a:t>
            </a:r>
            <a:br>
              <a:rPr lang="ru-RU" dirty="0">
                <a:solidFill>
                  <a:schemeClr val="tx2"/>
                </a:solidFill>
              </a:rPr>
            </a:br>
            <a:r>
              <a:rPr lang="ru-RU" dirty="0" err="1">
                <a:solidFill>
                  <a:schemeClr val="tx2"/>
                </a:solidFill>
              </a:rPr>
              <a:t>Колотухина</a:t>
            </a:r>
            <a:r>
              <a:rPr lang="ru-RU" dirty="0">
                <a:solidFill>
                  <a:schemeClr val="tx2"/>
                </a:solidFill>
              </a:rPr>
              <a:t> Ирина Евгеньевна</a:t>
            </a:r>
          </a:p>
          <a:p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31821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4052" y="188640"/>
            <a:ext cx="6151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Качество Российского хлеба разных производителей.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20513679"/>
              </p:ext>
            </p:extLst>
          </p:nvPr>
        </p:nvGraphicFramePr>
        <p:xfrm>
          <a:off x="2045696" y="908720"/>
          <a:ext cx="7768331" cy="4745908"/>
        </p:xfrm>
        <a:graphic>
          <a:graphicData uri="http://schemas.openxmlformats.org/drawingml/2006/table">
            <a:tbl>
              <a:tblPr firstRow="1" firstCol="1" bandRow="1"/>
              <a:tblGrid>
                <a:gridCol w="1677478"/>
                <a:gridCol w="1947457"/>
                <a:gridCol w="2072128"/>
                <a:gridCol w="2071268"/>
              </a:tblGrid>
              <a:tr h="12059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Органолептические показатели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95250" algn="ctr">
                        <a:lnSpc>
                          <a:spcPts val="1500"/>
                        </a:lnSpc>
                        <a:spcAft>
                          <a:spcPts val="150"/>
                        </a:spcAft>
                      </a:pPr>
                      <a:endParaRPr lang="ru-RU" sz="20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95250" algn="ctr">
                        <a:lnSpc>
                          <a:spcPts val="1500"/>
                        </a:lnSpc>
                        <a:spcAft>
                          <a:spcPts val="15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1 -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«Бородинский»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marR="95250" algn="ctr">
                        <a:lnSpc>
                          <a:spcPts val="1500"/>
                        </a:lnSpc>
                        <a:spcAft>
                          <a:spcPts val="150"/>
                        </a:spcAft>
                      </a:pPr>
                      <a:endParaRPr lang="ru-RU" sz="20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5250" marR="95250" algn="ctr">
                        <a:lnSpc>
                          <a:spcPts val="1500"/>
                        </a:lnSpc>
                        <a:spcAft>
                          <a:spcPts val="15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–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95250" marR="95250" algn="ctr">
                        <a:lnSpc>
                          <a:spcPts val="1500"/>
                        </a:lnSpc>
                        <a:spcAft>
                          <a:spcPts val="15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«Пшеничный»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5250" marR="95250" algn="ctr">
                        <a:lnSpc>
                          <a:spcPts val="1500"/>
                        </a:lnSpc>
                        <a:spcAft>
                          <a:spcPts val="150"/>
                        </a:spcAft>
                      </a:pPr>
                      <a:endParaRPr lang="ru-RU" sz="20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95250" marR="95250" algn="ctr">
                        <a:lnSpc>
                          <a:spcPts val="1500"/>
                        </a:lnSpc>
                        <a:spcAft>
                          <a:spcPts val="15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–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95250" marR="95250" algn="ctr">
                        <a:lnSpc>
                          <a:spcPts val="1500"/>
                        </a:lnSpc>
                        <a:spcAft>
                          <a:spcPts val="15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«Домашний»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20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Внешний вид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61340" algn="ctr"/>
                          <a:tab pos="1123315" algn="r"/>
                        </a:tabLs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741045" algn="ctr"/>
                          <a:tab pos="1482725" algn="r"/>
                        </a:tabLs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</a:tr>
              <a:tr h="5381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Запах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409575" algn="l"/>
                          <a:tab pos="741045" algn="ctr"/>
                        </a:tabLs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</a:tr>
              <a:tr h="7020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Мякиш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</a:tr>
              <a:tr h="4989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Цвет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</a:tr>
              <a:tr h="396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72770" algn="l"/>
                        </a:tabLs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Вкус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61340" algn="ctr"/>
                          <a:tab pos="1123315" algn="r"/>
                        </a:tabLs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42875" algn="l"/>
                          <a:tab pos="741045" algn="ctr"/>
                          <a:tab pos="1482725" algn="r"/>
                        </a:tabLs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</a:tr>
              <a:tr h="7020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Консистенция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565042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3932" y="188640"/>
            <a:ext cx="8496944" cy="63843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973844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1563" t="2237" r="1563" b="4014"/>
          <a:stretch/>
        </p:blipFill>
        <p:spPr>
          <a:xfrm>
            <a:off x="693812" y="0"/>
            <a:ext cx="8928992" cy="43204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06180" y="4149080"/>
            <a:ext cx="609282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YS Text Optional"/>
              </a:rPr>
              <a:t>.</a:t>
            </a:r>
            <a:endParaRPr lang="ru-RU" b="0" i="0" dirty="0">
              <a:solidFill>
                <a:srgbClr val="000000"/>
              </a:solidFill>
              <a:effectLst/>
              <a:latin typeface="YS Text Option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38028" y="3429000"/>
            <a:ext cx="839708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   			</a:t>
            </a:r>
            <a:endParaRPr lang="ru-RU" sz="2000" b="1" dirty="0"/>
          </a:p>
          <a:p>
            <a:pPr algn="just"/>
            <a:r>
              <a:rPr lang="ru-RU" dirty="0"/>
              <a:t>      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Муку просеять в большую миску. Добавить сахар, соль и масло растительное. Налить в мерный стакан теплой воды (400 С ). Растворить в воде дрожжи, размешивая ложкой. Вылить полученную смесь в миску с мукой и замесить тесто. Затем немного вымесить тесто на столе - нажимая и прокатывая от себя, и собирая к себе. Тесто должно стать однородным, гладким и не прилипать к рукам. Вернуть в миску и накрыть полотенцем</a:t>
            </a:r>
          </a:p>
          <a:p>
            <a:pPr algn="just"/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Поставить в теплое место на 40 минут на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расстойку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, когда тесто поднимется, обмять его и выложить в форму. Включить духовку разогреваться на 230 градусов, поставить выпекаться хлеб. Через 15 минут, смазать верх шара смесью из чая и меда и сделать острым ножом надрезы.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22204" y="1522918"/>
            <a:ext cx="3060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Технология приготовления</a:t>
            </a:r>
          </a:p>
        </p:txBody>
      </p:sp>
    </p:spTree>
    <p:extLst>
      <p:ext uri="{BB962C8B-B14F-4D97-AF65-F5344CB8AC3E}">
        <p14:creationId xmlns="" xmlns:p14="http://schemas.microsoft.com/office/powerpoint/2010/main" val="28824268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7908" y="116632"/>
            <a:ext cx="8640960" cy="65084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56620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4332" y="18864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Вывод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85901" y="860997"/>
            <a:ext cx="51845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      В </a:t>
            </a:r>
            <a:r>
              <a:rPr lang="ru-RU" dirty="0"/>
              <a:t>ходе этого голосования наибольшее количество голосов обучающимися было отдано хлебу домашнего приготовления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726260" y="211482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Рекомендации 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85901" y="2708920"/>
            <a:ext cx="51845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     Исследование </a:t>
            </a:r>
            <a:r>
              <a:rPr lang="ru-RU" dirty="0"/>
              <a:t>нашей работы могут использоваться на уроках специальных дисциплин по профессии «Повар, кондитер». Знание этого материала можно использовать на учебной и производственной практике</a:t>
            </a:r>
            <a:r>
              <a:rPr lang="ru-RU" dirty="0" smtClean="0"/>
              <a:t>.</a:t>
            </a:r>
            <a:endParaRPr lang="ru-RU" dirty="0"/>
          </a:p>
          <a:p>
            <a:pPr algn="just"/>
            <a:r>
              <a:rPr lang="ru-RU" dirty="0"/>
              <a:t>      </a:t>
            </a:r>
            <a:r>
              <a:rPr lang="ru-RU" dirty="0" smtClean="0"/>
              <a:t> </a:t>
            </a:r>
            <a:r>
              <a:rPr lang="ru-RU" dirty="0"/>
              <a:t>Наши исследования помогли нам сформулировать правила для правильного выбора </a:t>
            </a:r>
            <a:r>
              <a:rPr lang="ru-RU" dirty="0" smtClean="0"/>
              <a:t>хлеба.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2654" y="632317"/>
            <a:ext cx="4632320" cy="33343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697770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1884" y="212643"/>
            <a:ext cx="9361040" cy="62406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1884" y="172751"/>
            <a:ext cx="8136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i="1" dirty="0" smtClean="0">
                <a:solidFill>
                  <a:schemeClr val="bg1"/>
                </a:solidFill>
                <a:latin typeface="AR Heiti Medium B5" panose="020B0600000000000000" pitchFamily="34" charset="-120"/>
                <a:ea typeface="AR Heiti Medium B5" panose="020B0600000000000000" pitchFamily="34" charset="-120"/>
              </a:rPr>
              <a:t>СПАСИБО ЗА ВНИМАНИЕ </a:t>
            </a:r>
            <a:endParaRPr lang="ru-RU" sz="4000" i="1" dirty="0">
              <a:solidFill>
                <a:schemeClr val="bg1"/>
              </a:solidFill>
              <a:latin typeface="AR Heiti Medium B5" panose="020B0600000000000000" pitchFamily="34" charset="-120"/>
              <a:ea typeface="AR Heiti Medium B5" panose="020B0600000000000000" pitchFamily="34" charset="-120"/>
            </a:endParaRPr>
          </a:p>
        </p:txBody>
      </p:sp>
      <p:sp>
        <p:nvSpPr>
          <p:cNvPr id="4" name="Сердце 3"/>
          <p:cNvSpPr/>
          <p:nvPr/>
        </p:nvSpPr>
        <p:spPr>
          <a:xfrm>
            <a:off x="5806380" y="908720"/>
            <a:ext cx="611587" cy="432047"/>
          </a:xfrm>
          <a:prstGeom prst="hear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705005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634550" y="5373216"/>
            <a:ext cx="9284398" cy="1019744"/>
          </a:xfrm>
        </p:spPr>
        <p:txBody>
          <a:bodyPr rtlCol="0">
            <a:noAutofit/>
          </a:bodyPr>
          <a:lstStyle/>
          <a:p>
            <a:pPr rtl="0"/>
            <a:r>
              <a:rPr lang="ru-RU" sz="5000" dirty="0" smtClean="0">
                <a:solidFill>
                  <a:srgbClr val="002060"/>
                </a:solidFill>
              </a:rPr>
              <a:t>Хлеб всему голова !</a:t>
            </a:r>
            <a:endParaRPr lang="ru-RU" sz="5000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/>
          <a:srcRect l="23930" r="23930"/>
          <a:stretch>
            <a:fillRect/>
          </a:stretch>
        </p:blipFill>
        <p:spPr>
          <a:xfrm>
            <a:off x="1634550" y="912222"/>
            <a:ext cx="2592388" cy="3314700"/>
          </a:xfrm>
          <a:prstGeom prst="rect">
            <a:avLst/>
          </a:prstGeom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/>
          <a:srcRect l="23956" r="23956"/>
          <a:stretch>
            <a:fillRect/>
          </a:stretch>
        </p:blipFill>
        <p:spPr>
          <a:xfrm>
            <a:off x="7822604" y="917753"/>
            <a:ext cx="2592388" cy="3314700"/>
          </a:xfrm>
          <a:prstGeom prst="rect">
            <a:avLst/>
          </a:prstGeom>
        </p:spPr>
      </p:pic>
      <p:pic>
        <p:nvPicPr>
          <p:cNvPr id="16" name="Рисунок 15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/>
          <a:srcRect l="25560" r="25560"/>
          <a:stretch>
            <a:fillRect/>
          </a:stretch>
        </p:blipFill>
        <p:spPr>
          <a:xfrm>
            <a:off x="4707453" y="917753"/>
            <a:ext cx="2592388" cy="33147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738189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0277" r="15090"/>
          <a:stretch/>
        </p:blipFill>
        <p:spPr>
          <a:xfrm>
            <a:off x="7218685" y="524032"/>
            <a:ext cx="3672408" cy="438340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68155" y="275332"/>
            <a:ext cx="609282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Цель</a:t>
            </a:r>
            <a:r>
              <a:rPr lang="ru-RU" dirty="0"/>
              <a:t>: </a:t>
            </a:r>
            <a:r>
              <a:rPr lang="ru-RU" dirty="0" smtClean="0"/>
              <a:t>изучить </a:t>
            </a:r>
            <a:r>
              <a:rPr lang="ru-RU" dirty="0"/>
              <a:t>качество хлеба и выбрать полезный для человека, а также самостоятельно приготовить его в домашних условиях.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68154" y="1555752"/>
            <a:ext cx="6092825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Задачи:</a:t>
            </a:r>
          </a:p>
          <a:p>
            <a:r>
              <a:rPr lang="ru-RU" dirty="0" smtClean="0"/>
              <a:t>1.Изучить </a:t>
            </a:r>
            <a:r>
              <a:rPr lang="ru-RU" dirty="0"/>
              <a:t>состав хлеба и определить, полезные свойства для нашего организма.</a:t>
            </a:r>
          </a:p>
          <a:p>
            <a:r>
              <a:rPr lang="ru-RU" dirty="0"/>
              <a:t>2. Изучить нормативную документацию согласно ГОСТ 27842-88</a:t>
            </a:r>
          </a:p>
          <a:p>
            <a:r>
              <a:rPr lang="ru-RU" dirty="0"/>
              <a:t>3. Определение органолептических показателей хлеба разных производителей. </a:t>
            </a:r>
          </a:p>
          <a:p>
            <a:r>
              <a:rPr lang="ru-RU" dirty="0"/>
              <a:t>4. Приготовить хлеб в домашних условиях и сравнить его с приобретенными в магазине.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37681">
            <a:off x="9795959" y="12051"/>
            <a:ext cx="1609817" cy="20415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905654">
            <a:off x="-77937" y="402926"/>
            <a:ext cx="1702366" cy="21453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11448" y="4509120"/>
            <a:ext cx="2124509" cy="24664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076473">
            <a:off x="1001695" y="4463553"/>
            <a:ext cx="3239030" cy="21612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28688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45940" y="204897"/>
            <a:ext cx="80283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Хлеб - один из самых известных источников быстрых углеводов и элемент восполнения энергии в нашем организме.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5715" r="1261"/>
          <a:stretch/>
        </p:blipFill>
        <p:spPr>
          <a:xfrm>
            <a:off x="1701924" y="1158139"/>
            <a:ext cx="2880320" cy="3096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l="5715" r="3587"/>
          <a:stretch/>
        </p:blipFill>
        <p:spPr>
          <a:xfrm>
            <a:off x="8614692" y="1216169"/>
            <a:ext cx="2808312" cy="30963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l="7215" r="2087"/>
          <a:stretch/>
        </p:blipFill>
        <p:spPr>
          <a:xfrm>
            <a:off x="5194312" y="1216169"/>
            <a:ext cx="2808312" cy="30963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61964" y="4653136"/>
            <a:ext cx="216024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№1 Бородинский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446340" y="4681317"/>
            <a:ext cx="2304256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№2 Пшеничный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8830716" y="4653136"/>
            <a:ext cx="2376264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№3 Домашний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040266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38228" y="188640"/>
            <a:ext cx="27907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Сертификация хлеба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23839145"/>
              </p:ext>
            </p:extLst>
          </p:nvPr>
        </p:nvGraphicFramePr>
        <p:xfrm>
          <a:off x="1701924" y="692696"/>
          <a:ext cx="8784975" cy="5875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32275"/>
                <a:gridCol w="1089722"/>
                <a:gridCol w="1925090"/>
                <a:gridCol w="2032275"/>
                <a:gridCol w="1705613"/>
              </a:tblGrid>
              <a:tr h="35631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Наименование продукта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Код</a:t>
                      </a:r>
                      <a:endParaRPr lang="ru-RU" sz="1400" b="1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ОКП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Наименование</a:t>
                      </a:r>
                      <a:endParaRPr lang="ru-RU" sz="1400" b="1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показателя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Нормативные документы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879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Устанавливающие</a:t>
                      </a:r>
                      <a:endParaRPr lang="ru-RU" sz="1400" b="1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показатели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Определяющие</a:t>
                      </a:r>
                      <a:endParaRPr lang="ru-RU" sz="1400" b="1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методы испытаний</a:t>
                      </a:r>
                      <a:endParaRPr lang="ru-RU" sz="1400" b="1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показателей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6106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Хлеб «Бородинский»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ОКП-911350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Органолептические показатели </a:t>
                      </a:r>
                      <a:endParaRPr lang="ru-RU" sz="14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ГОСТ 2077-84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ГОСТ 31807-2018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6106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Хлеб «Пшеничный»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ОКП-911460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Органолептические показатели </a:t>
                      </a:r>
                      <a:endParaRPr lang="ru-RU" sz="14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ГОСТ 27842-88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ГОСТ 58233-2018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377229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468" y="435841"/>
            <a:ext cx="521501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/>
              <a:t>Хлеб, приготовленный в домашних условиях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9163" y="908720"/>
            <a:ext cx="5081625" cy="45365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26460" y="908720"/>
            <a:ext cx="4536504" cy="45365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22504" y="433800"/>
            <a:ext cx="374441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Разновидности хлеба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37582519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26260" y="116632"/>
            <a:ext cx="21395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Качество хлеба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12839700"/>
              </p:ext>
            </p:extLst>
          </p:nvPr>
        </p:nvGraphicFramePr>
        <p:xfrm>
          <a:off x="909836" y="516742"/>
          <a:ext cx="10225136" cy="6163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90544"/>
                <a:gridCol w="2855165"/>
                <a:gridCol w="2854251"/>
                <a:gridCol w="2725176"/>
              </a:tblGrid>
              <a:tr h="820329">
                <a:tc>
                  <a:txBody>
                    <a:bodyPr/>
                    <a:lstStyle/>
                    <a:p>
                      <a:pPr marR="95250"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150"/>
                        </a:spcAft>
                      </a:pPr>
                      <a:r>
                        <a:rPr lang="ru-RU" sz="1600" dirty="0">
                          <a:solidFill>
                            <a:srgbClr val="2A1F57"/>
                          </a:solidFill>
                          <a:effectLst/>
                        </a:rPr>
                        <a:t>Органолептические показатели</a:t>
                      </a:r>
                      <a:endParaRPr lang="ru-RU" sz="1100" dirty="0">
                        <a:solidFill>
                          <a:srgbClr val="2A1F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96" marR="6279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95250"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ru-RU" sz="1600" dirty="0">
                          <a:solidFill>
                            <a:srgbClr val="2A1F57"/>
                          </a:solidFill>
                          <a:effectLst/>
                        </a:rPr>
                        <a:t>№1-</a:t>
                      </a:r>
                      <a:endParaRPr lang="ru-RU" sz="1100" dirty="0">
                        <a:solidFill>
                          <a:srgbClr val="2A1F57"/>
                        </a:solidFill>
                        <a:effectLst/>
                      </a:endParaRPr>
                    </a:p>
                    <a:p>
                      <a:pPr marR="95250"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ru-RU" sz="1600" dirty="0">
                          <a:solidFill>
                            <a:srgbClr val="2A1F57"/>
                          </a:solidFill>
                          <a:effectLst/>
                        </a:rPr>
                        <a:t>«Бородинский»</a:t>
                      </a:r>
                      <a:endParaRPr lang="ru-RU" sz="1100" dirty="0">
                        <a:solidFill>
                          <a:srgbClr val="2A1F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96" marR="6279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95250"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ru-RU" sz="1600" dirty="0">
                          <a:solidFill>
                            <a:srgbClr val="2A1F57"/>
                          </a:solidFill>
                          <a:effectLst/>
                        </a:rPr>
                        <a:t>№2</a:t>
                      </a:r>
                      <a:endParaRPr lang="ru-RU" sz="1100" dirty="0">
                        <a:solidFill>
                          <a:srgbClr val="2A1F57"/>
                        </a:solidFill>
                        <a:effectLst/>
                      </a:endParaRPr>
                    </a:p>
                    <a:p>
                      <a:pPr marR="95250"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ru-RU" sz="1600" dirty="0">
                          <a:solidFill>
                            <a:srgbClr val="2A1F57"/>
                          </a:solidFill>
                          <a:effectLst/>
                        </a:rPr>
                        <a:t>«Пшеничный»</a:t>
                      </a:r>
                      <a:endParaRPr lang="ru-RU" sz="1100" dirty="0">
                        <a:solidFill>
                          <a:srgbClr val="2A1F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96" marR="6279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95250"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ru-RU" sz="1600" dirty="0">
                          <a:solidFill>
                            <a:srgbClr val="2A1F57"/>
                          </a:solidFill>
                          <a:effectLst/>
                        </a:rPr>
                        <a:t>№3</a:t>
                      </a:r>
                      <a:endParaRPr lang="ru-RU" sz="1100" dirty="0">
                        <a:solidFill>
                          <a:srgbClr val="2A1F57"/>
                        </a:solidFill>
                        <a:effectLst/>
                      </a:endParaRPr>
                    </a:p>
                    <a:p>
                      <a:pPr marR="95250"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ru-RU" sz="1600" dirty="0">
                          <a:solidFill>
                            <a:srgbClr val="2A1F57"/>
                          </a:solidFill>
                          <a:effectLst/>
                        </a:rPr>
                        <a:t>Хлеб, приготовленный в домашних условиях</a:t>
                      </a:r>
                      <a:endParaRPr lang="ru-RU" sz="1100" dirty="0">
                        <a:solidFill>
                          <a:srgbClr val="2A1F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96" marR="6279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47203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2A1F57"/>
                          </a:solidFill>
                          <a:effectLst/>
                        </a:rPr>
                        <a:t>внешний вид</a:t>
                      </a:r>
                      <a:endParaRPr lang="ru-RU" sz="1100" b="1">
                        <a:solidFill>
                          <a:srgbClr val="2A1F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96" marR="6279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форма -правильная, соответствующая данному сорту хлеба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96" marR="6279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ru-RU" sz="1600" b="1" dirty="0">
                          <a:effectLst/>
                        </a:rPr>
                        <a:t>форма -правильная, соответствующая данному сорту хлеба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96" marR="6279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ru-RU" sz="1600" b="1" dirty="0">
                          <a:effectLst/>
                        </a:rPr>
                        <a:t>форма -правильная, соответствующая данному сорту хлеба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96" marR="6279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4906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2A1F57"/>
                          </a:solidFill>
                          <a:effectLst/>
                        </a:rPr>
                        <a:t>консистенция</a:t>
                      </a:r>
                      <a:endParaRPr lang="ru-RU" sz="1100" b="1" dirty="0">
                        <a:solidFill>
                          <a:srgbClr val="2A1F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96" marR="6279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95250"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150"/>
                        </a:spcAft>
                      </a:pPr>
                      <a:r>
                        <a:rPr lang="ru-RU" sz="1600" b="1" dirty="0">
                          <a:effectLst/>
                        </a:rPr>
                        <a:t>мягкая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96" marR="6279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ru-RU" sz="1600" b="1" dirty="0">
                          <a:effectLst/>
                        </a:rPr>
                        <a:t>мягкая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96" marR="6279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ru-RU" sz="1600" b="1">
                          <a:effectLst/>
                        </a:rPr>
                        <a:t>мягкая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96" marR="6279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020517">
                <a:tc>
                  <a:txBody>
                    <a:bodyPr/>
                    <a:lstStyle/>
                    <a:p>
                      <a:pPr marL="457200"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2A1F57"/>
                          </a:solidFill>
                          <a:effectLst/>
                        </a:rPr>
                        <a:t>цвет</a:t>
                      </a:r>
                      <a:endParaRPr lang="ru-RU" sz="1200" b="1" dirty="0">
                        <a:solidFill>
                          <a:srgbClr val="2A1F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96" marR="6279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ru-RU" sz="1600" b="1" dirty="0">
                          <a:effectLst/>
                        </a:rPr>
                        <a:t>соответствует данному виду хлеба,</a:t>
                      </a:r>
                      <a:endParaRPr lang="ru-RU" sz="11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ru-RU" sz="1600" b="1" dirty="0">
                          <a:effectLst/>
                        </a:rPr>
                        <a:t>тёмно-коричневый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96" marR="6279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ru-RU" sz="1600" b="1" dirty="0">
                          <a:effectLst/>
                        </a:rPr>
                        <a:t>соответствует данному виду хлеба,</a:t>
                      </a:r>
                      <a:endParaRPr lang="ru-RU" sz="11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ru-RU" sz="1600" b="1" dirty="0">
                          <a:effectLst/>
                        </a:rPr>
                        <a:t>от светло-жёлтого до тёмно-коричневого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96" marR="6279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ru-RU" sz="1600" b="1">
                          <a:effectLst/>
                        </a:rPr>
                        <a:t>соответствует данному виду хлеба,</a:t>
                      </a:r>
                      <a:endParaRPr lang="ru-RU" sz="1100" b="1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150"/>
                        </a:spcAft>
                      </a:pPr>
                      <a:r>
                        <a:rPr lang="ru-RU" sz="1600" b="1">
                          <a:effectLst/>
                        </a:rPr>
                        <a:t>от светло-жёлтого до тёмно-коричневого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96" marR="6279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97661">
                <a:tc>
                  <a:txBody>
                    <a:bodyPr/>
                    <a:lstStyle/>
                    <a:p>
                      <a:pPr marL="457200"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2A1F57"/>
                          </a:solidFill>
                          <a:effectLst/>
                        </a:rPr>
                        <a:t>вкус</a:t>
                      </a:r>
                      <a:endParaRPr lang="ru-RU" sz="1200" b="1" dirty="0">
                        <a:solidFill>
                          <a:srgbClr val="2A1F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96" marR="6279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свойственный данному виду хлеба,</a:t>
                      </a:r>
                      <a:endParaRPr lang="ru-RU" sz="1100" b="1" dirty="0">
                        <a:effectLst/>
                      </a:endParaRPr>
                    </a:p>
                    <a:p>
                      <a:pPr marR="361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 сладковатый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96" marR="6279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93345"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свойственный данному виду хлеба, сладковатый, без постороннего привкуса, 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96" marR="6279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93345"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свойственный данному  вкусу хлеба, без постороннего привкуса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796" marR="6279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093256">
                <a:tc>
                  <a:txBody>
                    <a:bodyPr/>
                    <a:lstStyle/>
                    <a:p>
                      <a:pPr marL="457200"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2A1F5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запах</a:t>
                      </a:r>
                      <a:endParaRPr lang="ru-RU" sz="1200" b="1" dirty="0">
                        <a:solidFill>
                          <a:srgbClr val="2A1F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93345"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свойственный аромату хлеба,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93345"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 ароматом кориандра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93345"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свойственный аромату хлеба,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93345"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 постороннего запаха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93345"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свойственный аромату хлеба, 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R="93345" algn="ctr">
                        <a:lnSpc>
                          <a:spcPct val="107000"/>
                        </a:lnSpc>
                        <a:spcBef>
                          <a:spcPts val="750"/>
                        </a:spcBef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 посторонних запахов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093256">
                <a:tc>
                  <a:txBody>
                    <a:bodyPr/>
                    <a:lstStyle/>
                    <a:p>
                      <a:pPr marL="457200"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2A1F5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мякиш</a:t>
                      </a:r>
                      <a:endParaRPr lang="ru-RU" sz="1200" b="1" dirty="0">
                        <a:solidFill>
                          <a:srgbClr val="2A1F5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9334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равномерная пористость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равномерная пористость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равномерная пористость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968159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un9-18.userapi.com/impg/XaXODMCiZz0vo5HfIAmWMVRsoVvOy_xTlVg1FQ/cuQRPbKc5B4.jpg?size=810x1080&amp;quality=96&amp;sign=4569fcd8a39faabc732fb8d27bbee1ff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928" b="13773"/>
          <a:stretch/>
        </p:blipFill>
        <p:spPr bwMode="auto">
          <a:xfrm>
            <a:off x="853046" y="620688"/>
            <a:ext cx="4941228" cy="41044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t="2750" b="6951"/>
          <a:stretch/>
        </p:blipFill>
        <p:spPr>
          <a:xfrm>
            <a:off x="6598468" y="620688"/>
            <a:ext cx="4515354" cy="54364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/>
          <a:srcRect t="4851" b="20600"/>
          <a:stretch/>
        </p:blipFill>
        <p:spPr>
          <a:xfrm>
            <a:off x="1955508" y="4115120"/>
            <a:ext cx="2736304" cy="27198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14092" y="21215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Исследования в стенах лаборатории «Повар кондитер»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906944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4.ftcdn.net/jpg/00/72/53/49/240_F_72534985_NVna9j77jDXy8WDj1gCKV5PyyA5ELUu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305" r="12567" b="7812"/>
          <a:stretch/>
        </p:blipFill>
        <p:spPr bwMode="auto">
          <a:xfrm>
            <a:off x="837828" y="4750617"/>
            <a:ext cx="2610420" cy="21073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l="2937" t="56" r="3758" b="8814"/>
          <a:stretch/>
        </p:blipFill>
        <p:spPr>
          <a:xfrm>
            <a:off x="2313992" y="-27160"/>
            <a:ext cx="9145017" cy="5901041"/>
          </a:xfrm>
          <a:prstGeom prst="rect">
            <a:avLst/>
          </a:prstGeom>
          <a:gradFill flip="none" rotWithShape="1">
            <a:gsLst>
              <a:gs pos="31000">
                <a:schemeClr val="accent1">
                  <a:alpha val="59000"/>
                  <a:lumMod val="28000"/>
                  <a:lumOff val="72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</p:pic>
      <p:sp>
        <p:nvSpPr>
          <p:cNvPr id="4" name="Прямоугольник 3"/>
          <p:cNvSpPr/>
          <p:nvPr/>
        </p:nvSpPr>
        <p:spPr>
          <a:xfrm>
            <a:off x="621804" y="123201"/>
            <a:ext cx="269136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YS Text Optional"/>
              </a:rPr>
              <a:t>Ингредиенты:</a:t>
            </a:r>
            <a:br>
              <a:rPr lang="ru-RU" b="1" dirty="0" smtClean="0">
                <a:solidFill>
                  <a:srgbClr val="000000"/>
                </a:solidFill>
                <a:latin typeface="YS Text Optional"/>
              </a:rPr>
            </a:br>
            <a:r>
              <a:rPr lang="ru-RU" dirty="0" smtClean="0">
                <a:solidFill>
                  <a:srgbClr val="000000"/>
                </a:solidFill>
                <a:latin typeface="YS Text Optional"/>
              </a:rPr>
              <a:t>Мука пшеничная в/с - 300 гр.</a:t>
            </a:r>
            <a:br>
              <a:rPr lang="ru-RU" dirty="0" smtClean="0">
                <a:solidFill>
                  <a:srgbClr val="000000"/>
                </a:solidFill>
                <a:latin typeface="YS Text Optional"/>
              </a:rPr>
            </a:br>
            <a:r>
              <a:rPr lang="ru-RU" dirty="0" smtClean="0">
                <a:solidFill>
                  <a:srgbClr val="000000"/>
                </a:solidFill>
                <a:latin typeface="YS Text Optional"/>
              </a:rPr>
              <a:t>Масло оливковое или рафинированное растительное - 50 гр.</a:t>
            </a:r>
            <a:br>
              <a:rPr lang="ru-RU" dirty="0" smtClean="0">
                <a:solidFill>
                  <a:srgbClr val="000000"/>
                </a:solidFill>
                <a:latin typeface="YS Text Optional"/>
              </a:rPr>
            </a:br>
            <a:r>
              <a:rPr lang="ru-RU" dirty="0" smtClean="0">
                <a:solidFill>
                  <a:srgbClr val="000000"/>
                </a:solidFill>
                <a:latin typeface="YS Text Optional"/>
              </a:rPr>
              <a:t>Вода - 150 гр.</a:t>
            </a:r>
            <a:br>
              <a:rPr lang="ru-RU" dirty="0" smtClean="0">
                <a:solidFill>
                  <a:srgbClr val="000000"/>
                </a:solidFill>
                <a:latin typeface="YS Text Optional"/>
              </a:rPr>
            </a:br>
            <a:r>
              <a:rPr lang="ru-RU" dirty="0" smtClean="0">
                <a:solidFill>
                  <a:srgbClr val="000000"/>
                </a:solidFill>
                <a:latin typeface="YS Text Optional"/>
              </a:rPr>
              <a:t>Сахар - 1 столовая ложка</a:t>
            </a:r>
            <a:br>
              <a:rPr lang="ru-RU" dirty="0" smtClean="0">
                <a:solidFill>
                  <a:srgbClr val="000000"/>
                </a:solidFill>
                <a:latin typeface="YS Text Optional"/>
              </a:rPr>
            </a:br>
            <a:r>
              <a:rPr lang="ru-RU" dirty="0" smtClean="0">
                <a:solidFill>
                  <a:srgbClr val="000000"/>
                </a:solidFill>
                <a:latin typeface="YS Text Optional"/>
              </a:rPr>
              <a:t>Соль - 1 чайная ложка (без горки)</a:t>
            </a:r>
            <a:br>
              <a:rPr lang="ru-RU" dirty="0" smtClean="0">
                <a:solidFill>
                  <a:srgbClr val="000000"/>
                </a:solidFill>
                <a:latin typeface="YS Text Optional"/>
              </a:rPr>
            </a:br>
            <a:r>
              <a:rPr lang="ru-RU" dirty="0" smtClean="0">
                <a:solidFill>
                  <a:srgbClr val="000000"/>
                </a:solidFill>
                <a:latin typeface="YS Text Optional"/>
              </a:rPr>
              <a:t>Дрожжи свежие - 12 гр.</a:t>
            </a:r>
            <a:br>
              <a:rPr lang="ru-RU" dirty="0" smtClean="0">
                <a:solidFill>
                  <a:srgbClr val="000000"/>
                </a:solidFill>
                <a:latin typeface="YS Text Optional"/>
              </a:rPr>
            </a:br>
            <a:r>
              <a:rPr lang="ru-RU" dirty="0" smtClean="0">
                <a:solidFill>
                  <a:srgbClr val="000000"/>
                </a:solidFill>
                <a:latin typeface="YS Text Optional"/>
              </a:rPr>
              <a:t>Ложка крепкого чая и 1/2 ложки меда для смазывания.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13169" y="6024242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Обычно, для приготовления хлеба используют белую пшеничную муку (высшего и первого сорта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получаемая из твердых сортов пшеницы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26267603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Деликатесы (16x9)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_10895196_TF02901023" id="{E36CCFD1-0AC2-46C3-8627-B47474A99C12}" vid="{94124192-0B5A-44CE-B2F4-7FD526EAF1C3}"/>
    </a:ext>
  </a:extLst>
</a:theme>
</file>

<file path=ppt/theme/theme2.xml><?xml version="1.0" encoding="utf-8"?>
<a:theme xmlns:a="http://schemas.openxmlformats.org/drawingml/2006/main" name="Тема Office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FoodGourmet">
      <a:dk1>
        <a:srgbClr val="4D0511"/>
      </a:dk1>
      <a:lt1>
        <a:sysClr val="window" lastClr="FFFFFF"/>
      </a:lt1>
      <a:dk2>
        <a:srgbClr val="000000"/>
      </a:dk2>
      <a:lt2>
        <a:srgbClr val="DDDDDD"/>
      </a:lt2>
      <a:accent1>
        <a:srgbClr val="CA2A1E"/>
      </a:accent1>
      <a:accent2>
        <a:srgbClr val="EE6612"/>
      </a:accent2>
      <a:accent3>
        <a:srgbClr val="EBA61D"/>
      </a:accent3>
      <a:accent4>
        <a:srgbClr val="70A22E"/>
      </a:accent4>
      <a:accent5>
        <a:srgbClr val="359986"/>
      </a:accent5>
      <a:accent6>
        <a:srgbClr val="8159A4"/>
      </a:accent6>
      <a:hlink>
        <a:srgbClr val="3777BD"/>
      </a:hlink>
      <a:folHlink>
        <a:srgbClr val="B2B2B2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Пища — подготовка к презентации (широкоэкранный формат)</Template>
  <TotalTime>440</TotalTime>
  <Words>486</Words>
  <Application>Microsoft Office PowerPoint</Application>
  <PresentationFormat>Произвольный</PresentationFormat>
  <Paragraphs>141</Paragraphs>
  <Slides>15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Деликатесы (16x9)</vt:lpstr>
      <vt:lpstr>Государственное бюджетное профессиональное образовательное учреждение Краснодарского края  « Приморско - Ахтарский техникум индустрии и сервиса» </vt:lpstr>
      <vt:lpstr>Хлеб всему голова !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 с рисунками</dc:title>
  <dc:creator>Полина Королева</dc:creator>
  <cp:lastModifiedBy>Сергей</cp:lastModifiedBy>
  <cp:revision>53</cp:revision>
  <dcterms:created xsi:type="dcterms:W3CDTF">2020-12-13T15:07:03Z</dcterms:created>
  <dcterms:modified xsi:type="dcterms:W3CDTF">2021-10-10T16:10:14Z</dcterms:modified>
</cp:coreProperties>
</file>